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
      <p:font typeface="Work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97F2315-8AC1-4B4D-B3BE-370966015C60}">
  <a:tblStyle styleId="{697F2315-8AC1-4B4D-B3BE-370966015C6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AA8F1EE-7DCA-45F1-BEA1-1DB08A93EE7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4.xml"/><Relationship Id="rId33" Type="http://schemas.openxmlformats.org/officeDocument/2006/relationships/font" Target="fonts/WorkSans-regular.fntdata"/><Relationship Id="rId10" Type="http://schemas.openxmlformats.org/officeDocument/2006/relationships/slide" Target="slides/slide3.xml"/><Relationship Id="rId32" Type="http://schemas.openxmlformats.org/officeDocument/2006/relationships/font" Target="fonts/PlusJakartaSansMedium-boldItalic.fntdata"/><Relationship Id="rId13" Type="http://schemas.openxmlformats.org/officeDocument/2006/relationships/slide" Target="slides/slide6.xml"/><Relationship Id="rId35" Type="http://schemas.openxmlformats.org/officeDocument/2006/relationships/font" Target="fonts/WorkSans-italic.fntdata"/><Relationship Id="rId12" Type="http://schemas.openxmlformats.org/officeDocument/2006/relationships/slide" Target="slides/slide5.xml"/><Relationship Id="rId34" Type="http://schemas.openxmlformats.org/officeDocument/2006/relationships/font" Target="fonts/WorkSans-bold.fntdata"/><Relationship Id="rId15" Type="http://schemas.openxmlformats.org/officeDocument/2006/relationships/font" Target="fonts/Halant-regular.fntdata"/><Relationship Id="rId14" Type="http://schemas.openxmlformats.org/officeDocument/2006/relationships/slide" Target="slides/slide7.xml"/><Relationship Id="rId36" Type="http://schemas.openxmlformats.org/officeDocument/2006/relationships/font" Target="fonts/WorkSans-boldItalic.fntdata"/><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e3ae634c1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e3ae634c1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e3ae634c1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5e3ae634c1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5e3ae634c1_0_1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5e3ae634c1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5675d4f88a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5675d4f88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5f5f3ceb9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5f5f3ceb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5f5f3ceb9d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5f5f3ceb9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5f5f3ceb9d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5f5f3ceb9d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hyperlink" Target="https://youtu.be/68gi3C0A9Fo?feature=shared" TargetMode="External"/><Relationship Id="rId5" Type="http://schemas.openxmlformats.org/officeDocument/2006/relationships/image" Target="../media/image1.png"/><Relationship Id="rId6"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hyperlink" Target="https://youtu.be/j_Bra5yBh6M?feature=shared" TargetMode="External"/><Relationship Id="rId5" Type="http://schemas.openxmlformats.org/officeDocument/2006/relationships/image" Target="../media/image1.png"/><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hyperlink" Target="https://www.youtube.com/watch?v=QYP854GAPAU" TargetMode="External"/><Relationship Id="rId5" Type="http://schemas.openxmlformats.org/officeDocument/2006/relationships/image" Target="../media/image1.png"/><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1" name="Google Shape;101;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2" name="Google Shape;102;p25"/>
          <p:cNvGraphicFramePr/>
          <p:nvPr/>
        </p:nvGraphicFramePr>
        <p:xfrm>
          <a:off x="315750" y="2050425"/>
          <a:ext cx="3000000" cy="3000000"/>
        </p:xfrm>
        <a:graphic>
          <a:graphicData uri="http://schemas.openxmlformats.org/drawingml/2006/table">
            <a:tbl>
              <a:tblPr>
                <a:noFill/>
                <a:tableStyleId>{697F2315-8AC1-4B4D-B3BE-370966015C60}</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To understand what the Missouri Compromise is and why it's so significant in American history we have to take it back about 200 years. Now let me set the stage for you. The year is 1820. The U.S. is a young nation with 22 States‒11 free states in the north and 11 slave states in the South. But this balance is called into question when Missouri, a piece of land acquired from the Louisiana Purchase, wanted to be admitted into the Union as a slave state. Slavery was a highly contentious issue in the U.S. at this point. Some were pushing for the the total abolition of slavery, while others looked to expand it. This issue pinned families and states against each other, creating a powder keg just waiting to explode. With tensions already high, the idea of Missouri entering as a slave state prompted heated debate in Congress and throughout the nation, too. Not just about Missouri, of course, but also how slavery factored into all future States and the future of the nation. Many argued over whether Congress even had the right to spread or limit slavery in the United States at all. While Northerners argued Congress should be allowed to prohibit slavery, southerners insisted on popular sovereignty‒ the idea that it should be up to the states to determine this for themselves. These sentiments sound familiar? The biggest sticking point of the debate was political power. You see, Missouri's entrance as a slave state would throw off the balance of power in Congress. So to keep things even, Congress hashed out a separate solution‒a compromise of sorts. In exchange for Missouri's admission as a slave state, the Northern Territory of Maine would be admitted as a free state. This ensured equal representation between the North and the South. A second part of the compromise banned slavery throughout the remaining Louisiana purchased territory north of latitude line </a:t>
                      </a:r>
                      <a:r>
                        <a:rPr lang="en" sz="1100">
                          <a:solidFill>
                            <a:schemeClr val="dk1"/>
                          </a:solidFill>
                          <a:highlight>
                            <a:srgbClr val="FFFFFF"/>
                          </a:highlight>
                          <a:latin typeface="Inter"/>
                          <a:ea typeface="Inter"/>
                          <a:cs typeface="Inter"/>
                          <a:sym typeface="Inter"/>
                        </a:rPr>
                        <a:t>36°30′.</a:t>
                      </a:r>
                      <a:r>
                        <a:rPr lang="en" sz="1100">
                          <a:solidFill>
                            <a:schemeClr val="dk1"/>
                          </a:solidFill>
                          <a:latin typeface="Inter"/>
                          <a:ea typeface="Inter"/>
                          <a:cs typeface="Inter"/>
                          <a:sym typeface="Inter"/>
                        </a:rPr>
                        <a:t> But while the Missouri Compromise limited the spread of slavery, it did nothing to abolish slavery in states that already had it. So while in some ways it staved off a civil war, it was only because it just maintained the status quo. The admission of Missouri as a slave state only fanned the flames of the national debate over slavery‒a fierce disagreement that wouldn't be resolved until the end of the Civil War.</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03" name="Google Shape;103;p25"/>
          <p:cNvSpPr txBox="1"/>
          <p:nvPr/>
        </p:nvSpPr>
        <p:spPr>
          <a:xfrm>
            <a:off x="1700625" y="1041900"/>
            <a:ext cx="5673000" cy="933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Continuity and Change Over Time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p:txBody>
      </p:sp>
      <p:sp>
        <p:nvSpPr>
          <p:cNvPr id="104" name="Google Shape;104;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Missouri Compromise</a:t>
            </a:r>
            <a:endParaRPr sz="1900">
              <a:solidFill>
                <a:schemeClr val="dk1"/>
              </a:solidFill>
              <a:latin typeface="Halant"/>
              <a:ea typeface="Halant"/>
              <a:cs typeface="Halant"/>
              <a:sym typeface="Halant"/>
            </a:endParaRPr>
          </a:p>
        </p:txBody>
      </p:sp>
      <p:pic>
        <p:nvPicPr>
          <p:cNvPr id="105" name="Google Shape;105;p25"/>
          <p:cNvPicPr preferRelativeResize="0"/>
          <p:nvPr/>
        </p:nvPicPr>
        <p:blipFill>
          <a:blip r:embed="rId5">
            <a:alphaModFix/>
          </a:blip>
          <a:stretch>
            <a:fillRect/>
          </a:stretch>
        </p:blipFill>
        <p:spPr>
          <a:xfrm>
            <a:off x="226473" y="76726"/>
            <a:ext cx="1039795" cy="431175"/>
          </a:xfrm>
          <a:prstGeom prst="rect">
            <a:avLst/>
          </a:prstGeom>
          <a:noFill/>
          <a:ln>
            <a:noFill/>
          </a:ln>
        </p:spPr>
      </p:pic>
      <p:sp>
        <p:nvSpPr>
          <p:cNvPr id="106" name="Google Shape;106;p25"/>
          <p:cNvSpPr txBox="1"/>
          <p:nvPr/>
        </p:nvSpPr>
        <p:spPr>
          <a:xfrm>
            <a:off x="594300" y="731497"/>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sz="1200">
              <a:solidFill>
                <a:schemeClr val="dk1"/>
              </a:solidFill>
              <a:latin typeface="Inter"/>
              <a:ea typeface="Inter"/>
              <a:cs typeface="Inter"/>
              <a:sym typeface="Inter"/>
            </a:endParaRPr>
          </a:p>
        </p:txBody>
      </p:sp>
      <p:pic>
        <p:nvPicPr>
          <p:cNvPr id="107" name="Google Shape;107;p25"/>
          <p:cNvPicPr preferRelativeResize="0"/>
          <p:nvPr/>
        </p:nvPicPr>
        <p:blipFill>
          <a:blip r:embed="rId6">
            <a:alphaModFix/>
          </a:blip>
          <a:stretch>
            <a:fillRect/>
          </a:stretch>
        </p:blipFill>
        <p:spPr>
          <a:xfrm>
            <a:off x="710900" y="1024600"/>
            <a:ext cx="933300" cy="933300"/>
          </a:xfrm>
          <a:prstGeom prst="rect">
            <a:avLst/>
          </a:prstGeom>
          <a:noFill/>
          <a:ln>
            <a:noFill/>
          </a:ln>
        </p:spPr>
      </p:pic>
      <p:sp>
        <p:nvSpPr>
          <p:cNvPr id="108" name="Google Shape;108;p25"/>
          <p:cNvSpPr txBox="1"/>
          <p:nvPr/>
        </p:nvSpPr>
        <p:spPr>
          <a:xfrm>
            <a:off x="315750" y="6283150"/>
            <a:ext cx="7140900" cy="29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did Missouri becoming a state require a need for compromise in the United States?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the popular sovereignty argument?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the two parts of the Missouri Compromise?</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this compromise prevent a Civil War from occuring in the 1820s?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5" name="Google Shape;115;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6" name="Google Shape;116;p26"/>
          <p:cNvGraphicFramePr/>
          <p:nvPr/>
        </p:nvGraphicFramePr>
        <p:xfrm>
          <a:off x="315750" y="1745625"/>
          <a:ext cx="3000000" cy="3000000"/>
        </p:xfrm>
        <a:graphic>
          <a:graphicData uri="http://schemas.openxmlformats.org/drawingml/2006/table">
            <a:tbl>
              <a:tblPr>
                <a:noFill/>
                <a:tableStyleId>{697F2315-8AC1-4B4D-B3BE-370966015C60}</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Hi, my name is Matthew Pinsker. I'm a historian and here are a few things you need to know to sound smart about the Compromise of 1850. In 1850, things are way more complicated than before because it's the aftermath of the Mexican War—with the acquisition of territory in the West, in an era of great sectional strife. This is right after the Gold Rush in California of 1849. And there's an awful lot of pressure over what to do about admitting a state in the west that doesn't have a history of slavery and might alter the sectional balance between slave and free states in the U.S. Senate. And in January of 1850, a senator named Henry Clay, who's famous as a compromiser in American history, he offered a package of proposals to try to adjust the sectional debate between the country over this issue. And the debate in the Senate was fierce and intense—some of the most dramatic scenes in American history. And they turned over the architecture, the engineering of this compromise package, to Steven Douglas, a younger senator from Illinois—a Democrat. And Douglas decided that the only way to get enough support for all of the different elements of the compromise was to break it apart and treat it separately. When it achieved final form as a series of separate bills in the fall of 1860, there were only five bills. One was about the admission of California as a state a free state. One was about the organization of the southwest territories—New Mexico and Utah without regard to slavery. One was about the adjustment of the border with Texas and New Mexico. One was about the elimination of the slave trade in the District of Columbia. And the fifth and final bill, and most important for southerners, a tougher Federal Fugitive Slave Law. Afterwards, enough people were relieved that they felt like they had achieved a kind of compromise. But most historians realize it was a shaky one at best. And even though it appeared for a couple of years that it would succeed, very quickly the fabric of the so-called Compromise of 1850 fell apart.</a:t>
                      </a:r>
                      <a:endParaRPr sz="11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7" name="Google Shape;117;p26"/>
          <p:cNvSpPr txBox="1"/>
          <p:nvPr/>
        </p:nvSpPr>
        <p:spPr>
          <a:xfrm>
            <a:off x="1700625" y="737100"/>
            <a:ext cx="5673000" cy="933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Continuity and Change Over Time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p:txBody>
      </p:sp>
      <p:sp>
        <p:nvSpPr>
          <p:cNvPr id="118" name="Google Shape;118;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Compromise of 1850</a:t>
            </a:r>
            <a:endParaRPr sz="1900">
              <a:solidFill>
                <a:schemeClr val="dk1"/>
              </a:solidFill>
              <a:latin typeface="Halant"/>
              <a:ea typeface="Halant"/>
              <a:cs typeface="Halant"/>
              <a:sym typeface="Halant"/>
            </a:endParaRPr>
          </a:p>
        </p:txBody>
      </p:sp>
      <p:pic>
        <p:nvPicPr>
          <p:cNvPr id="119" name="Google Shape;119;p26"/>
          <p:cNvPicPr preferRelativeResize="0"/>
          <p:nvPr/>
        </p:nvPicPr>
        <p:blipFill>
          <a:blip r:embed="rId5">
            <a:alphaModFix/>
          </a:blip>
          <a:stretch>
            <a:fillRect/>
          </a:stretch>
        </p:blipFill>
        <p:spPr>
          <a:xfrm>
            <a:off x="226473" y="76726"/>
            <a:ext cx="1039795" cy="431175"/>
          </a:xfrm>
          <a:prstGeom prst="rect">
            <a:avLst/>
          </a:prstGeom>
          <a:noFill/>
          <a:ln>
            <a:noFill/>
          </a:ln>
        </p:spPr>
      </p:pic>
      <p:pic>
        <p:nvPicPr>
          <p:cNvPr id="120" name="Google Shape;120;p26"/>
          <p:cNvPicPr preferRelativeResize="0"/>
          <p:nvPr/>
        </p:nvPicPr>
        <p:blipFill>
          <a:blip r:embed="rId6">
            <a:alphaModFix/>
          </a:blip>
          <a:stretch>
            <a:fillRect/>
          </a:stretch>
        </p:blipFill>
        <p:spPr>
          <a:xfrm>
            <a:off x="710900" y="719800"/>
            <a:ext cx="933300" cy="933300"/>
          </a:xfrm>
          <a:prstGeom prst="rect">
            <a:avLst/>
          </a:prstGeom>
          <a:noFill/>
          <a:ln>
            <a:noFill/>
          </a:ln>
        </p:spPr>
      </p:pic>
      <p:sp>
        <p:nvSpPr>
          <p:cNvPr id="121" name="Google Shape;121;p26"/>
          <p:cNvSpPr txBox="1"/>
          <p:nvPr/>
        </p:nvSpPr>
        <p:spPr>
          <a:xfrm>
            <a:off x="315750" y="5673550"/>
            <a:ext cx="7140900" cy="29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complications had developed by the time the United States was entering the 1850s?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the Great Compromiser that offered a package of proposals to settle the debate?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the senator who engineered the package of proposals into separate pieces?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the subjects of the five bills which emerged in 1860?</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2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7" name="Google Shape;127;p2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28" name="Google Shape;128;p2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9" name="Google Shape;129;p27"/>
          <p:cNvGraphicFramePr/>
          <p:nvPr/>
        </p:nvGraphicFramePr>
        <p:xfrm>
          <a:off x="315750" y="1745625"/>
          <a:ext cx="3000000" cy="3000000"/>
        </p:xfrm>
        <a:graphic>
          <a:graphicData uri="http://schemas.openxmlformats.org/drawingml/2006/table">
            <a:tbl>
              <a:tblPr>
                <a:noFill/>
                <a:tableStyleId>{697F2315-8AC1-4B4D-B3BE-370966015C60}</a:tableStyleId>
              </a:tblPr>
              <a:tblGrid>
                <a:gridCol w="7140900"/>
              </a:tblGrid>
              <a:tr h="431125">
                <a:tc>
                  <a:txBody>
                    <a:bodyPr/>
                    <a:lstStyle/>
                    <a:p>
                      <a:pPr indent="0" lvl="0" marL="0" rtl="0" algn="l">
                        <a:spcBef>
                          <a:spcPts val="0"/>
                        </a:spcBef>
                        <a:spcAft>
                          <a:spcPts val="0"/>
                        </a:spcAft>
                        <a:buNone/>
                      </a:pPr>
                      <a:r>
                        <a:rPr b="1" lang="en" sz="1100" u="sng">
                          <a:solidFill>
                            <a:schemeClr val="accent5"/>
                          </a:solidFill>
                          <a:latin typeface="Halant"/>
                          <a:ea typeface="Halant"/>
                          <a:cs typeface="Halant"/>
                          <a:sym typeface="Halant"/>
                          <a:hlinkClick r:id="rId4">
                            <a:extLst>
                              <a:ext uri="{A12FA001-AC4F-418D-AE19-62706E023703}">
                                <ahyp:hlinkClr val="tx"/>
                              </a:ext>
                            </a:extLst>
                          </a:hlinkClick>
                        </a:rPr>
                        <a:t>Video Transcript:</a:t>
                      </a:r>
                      <a:endParaRPr sz="1100">
                        <a:solidFill>
                          <a:schemeClr val="dk1"/>
                        </a:solidFill>
                        <a:latin typeface="Halant"/>
                        <a:ea typeface="Halant"/>
                        <a:cs typeface="Halant"/>
                        <a:sym typeface="Halant"/>
                      </a:endParaRPr>
                    </a:p>
                    <a:p>
                      <a:pPr indent="0" lvl="0" marL="0" marR="152400" rtl="0" algn="l">
                        <a:spcBef>
                          <a:spcPts val="0"/>
                        </a:spcBef>
                        <a:spcAft>
                          <a:spcPts val="0"/>
                        </a:spcAft>
                        <a:buNone/>
                      </a:pPr>
                      <a:r>
                        <a:rPr lang="en" sz="1100">
                          <a:solidFill>
                            <a:schemeClr val="dk1"/>
                          </a:solidFill>
                          <a:latin typeface="Inter"/>
                          <a:ea typeface="Inter"/>
                          <a:cs typeface="Inter"/>
                          <a:sym typeface="Inter"/>
                        </a:rPr>
                        <a:t>Hi, my name is Matthew Pinsker. I'm a historian and here are a few things you need to know to sound smart about the Kansas Nebraska Act. It's probably the most important piece of legislation in the antebellum period. Now the Civil War story is about the breakup of the Union. But the Kansas Nebraska Act is probably best understood as a story about the breakup of the Democratic Party. It was introduced in January of 1854 by Steven Douglas. He was a Democratic senator from Illinois. He was trying to help the country spread westward. He was trying to position himself for national power. He was trying to overcome the sectional disputes that were still lingering in the aftermath of the Compromise of 1850. And so what he was really trying to do was figure out a way to organize the territories in the former Louisiana Purchase, in the area between the Mississippi and Missouri River and the Pacific coast, in a way that would overcome all of the debates about the future of slavery. And his solution ultimately was what he called popular sovereignty—let the people who live there decide for themselves whether or not to have slavery. This violated the principle of the Missouri Compromise of 1820 which had said that all of the Louisiana Purchase north of the southern boundary of Missouri the </a:t>
                      </a:r>
                      <a:r>
                        <a:rPr lang="en" sz="1100">
                          <a:solidFill>
                            <a:schemeClr val="dk1"/>
                          </a:solidFill>
                          <a:highlight>
                            <a:srgbClr val="FFFFFF"/>
                          </a:highlight>
                          <a:latin typeface="Inter"/>
                          <a:ea typeface="Inter"/>
                          <a:cs typeface="Inter"/>
                          <a:sym typeface="Inter"/>
                        </a:rPr>
                        <a:t>36°30′ </a:t>
                      </a:r>
                      <a:r>
                        <a:rPr lang="en" sz="1100">
                          <a:solidFill>
                            <a:schemeClr val="dk1"/>
                          </a:solidFill>
                          <a:latin typeface="Inter"/>
                          <a:ea typeface="Inter"/>
                          <a:cs typeface="Inter"/>
                          <a:sym typeface="Inter"/>
                        </a:rPr>
                        <a:t>line would be restricted to the spread of slavery. There were plenty of Democrats in the North who hated that decision. They fought it. They criticized it. But Douglas worked with the Democratic President Franklin Pierce and they made it a test of their party to support this legislation. The northern Democratic party was decimated by this. Tt was broken apart. Many of those former Democrats, a lot of anti-slavery Democrats, they then migrated into a new coalition—the emerging Republican Party. Once it was in place, one of the preconditions necessary for what would become not just the breakup of a political party but the breakup of the Union.</a:t>
                      </a:r>
                      <a:endParaRPr b="1" sz="1100">
                        <a:solidFill>
                          <a:schemeClr val="dk1"/>
                        </a:solidFill>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0" name="Google Shape;130;p27"/>
          <p:cNvSpPr txBox="1"/>
          <p:nvPr/>
        </p:nvSpPr>
        <p:spPr>
          <a:xfrm>
            <a:off x="1700625" y="737100"/>
            <a:ext cx="5673000" cy="933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Continuity and Change Over Time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p:txBody>
      </p:sp>
      <p:sp>
        <p:nvSpPr>
          <p:cNvPr id="131" name="Google Shape;131;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Kansas-Nebraska Act of 1854</a:t>
            </a:r>
            <a:endParaRPr sz="1900">
              <a:solidFill>
                <a:schemeClr val="dk1"/>
              </a:solidFill>
              <a:latin typeface="Halant"/>
              <a:ea typeface="Halant"/>
              <a:cs typeface="Halant"/>
              <a:sym typeface="Halant"/>
            </a:endParaRPr>
          </a:p>
        </p:txBody>
      </p:sp>
      <p:pic>
        <p:nvPicPr>
          <p:cNvPr id="132" name="Google Shape;132;p27"/>
          <p:cNvPicPr preferRelativeResize="0"/>
          <p:nvPr/>
        </p:nvPicPr>
        <p:blipFill>
          <a:blip r:embed="rId5">
            <a:alphaModFix/>
          </a:blip>
          <a:stretch>
            <a:fillRect/>
          </a:stretch>
        </p:blipFill>
        <p:spPr>
          <a:xfrm>
            <a:off x="226473" y="76726"/>
            <a:ext cx="1039795" cy="431175"/>
          </a:xfrm>
          <a:prstGeom prst="rect">
            <a:avLst/>
          </a:prstGeom>
          <a:noFill/>
          <a:ln>
            <a:noFill/>
          </a:ln>
        </p:spPr>
      </p:pic>
      <p:pic>
        <p:nvPicPr>
          <p:cNvPr id="133" name="Google Shape;133;p27"/>
          <p:cNvPicPr preferRelativeResize="0"/>
          <p:nvPr/>
        </p:nvPicPr>
        <p:blipFill>
          <a:blip r:embed="rId6">
            <a:alphaModFix/>
          </a:blip>
          <a:stretch>
            <a:fillRect/>
          </a:stretch>
        </p:blipFill>
        <p:spPr>
          <a:xfrm>
            <a:off x="710900" y="719800"/>
            <a:ext cx="933300" cy="933300"/>
          </a:xfrm>
          <a:prstGeom prst="rect">
            <a:avLst/>
          </a:prstGeom>
          <a:noFill/>
          <a:ln>
            <a:noFill/>
          </a:ln>
        </p:spPr>
      </p:pic>
      <p:sp>
        <p:nvSpPr>
          <p:cNvPr id="134" name="Google Shape;134;p27"/>
          <p:cNvSpPr txBox="1"/>
          <p:nvPr/>
        </p:nvSpPr>
        <p:spPr>
          <a:xfrm>
            <a:off x="315750" y="5521150"/>
            <a:ext cx="7140900" cy="29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Stephen Douglas’ goal with the territories in the West?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Douglas’ call for Popular Sovereignty violate the Missouri Compromise from 1820?</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the Kansas-Nebraska Act lead to the breakup of the Democrat Party?</a:t>
            </a:r>
            <a:endParaRPr b="1" sz="11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sp>
        <p:nvSpPr>
          <p:cNvPr id="139" name="Google Shape;139;p28"/>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Perspective</a:t>
            </a:r>
            <a:endParaRPr sz="1300">
              <a:latin typeface="Inter"/>
              <a:ea typeface="Inter"/>
              <a:cs typeface="Inter"/>
              <a:sym typeface="Inter"/>
            </a:endParaRPr>
          </a:p>
        </p:txBody>
      </p:sp>
      <p:sp>
        <p:nvSpPr>
          <p:cNvPr id="140" name="Google Shape;140;p28"/>
          <p:cNvSpPr txBox="1"/>
          <p:nvPr/>
        </p:nvSpPr>
        <p:spPr>
          <a:xfrm>
            <a:off x="0" y="0"/>
            <a:ext cx="7772400" cy="1220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Perspectives 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Antebellum Compromises</a:t>
            </a:r>
            <a:endParaRPr sz="2500">
              <a:solidFill>
                <a:schemeClr val="dk1"/>
              </a:solidFill>
              <a:latin typeface="Plus Jakarta Sans Medium"/>
              <a:ea typeface="Plus Jakarta Sans Medium"/>
              <a:cs typeface="Plus Jakarta Sans Medium"/>
              <a:sym typeface="Plus Jakarta Sans Medium"/>
            </a:endParaRPr>
          </a:p>
        </p:txBody>
      </p:sp>
      <p:pic>
        <p:nvPicPr>
          <p:cNvPr id="141" name="Google Shape;141;p2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42" name="Google Shape;142;p28"/>
          <p:cNvGraphicFramePr/>
          <p:nvPr/>
        </p:nvGraphicFramePr>
        <p:xfrm>
          <a:off x="469000" y="3169925"/>
          <a:ext cx="3000000" cy="3000000"/>
        </p:xfrm>
        <a:graphic>
          <a:graphicData uri="http://schemas.openxmlformats.org/drawingml/2006/table">
            <a:tbl>
              <a:tblPr>
                <a:noFill/>
                <a:tableStyleId>{697F2315-8AC1-4B4D-B3BE-370966015C60}</a:tableStyleId>
              </a:tblPr>
              <a:tblGrid>
                <a:gridCol w="1192350"/>
                <a:gridCol w="1880650"/>
                <a:gridCol w="1880650"/>
                <a:gridCol w="1880650"/>
              </a:tblGrid>
              <a:tr h="341025">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Missouri Compromise</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Compromise of 1850</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Kansas-Nebraska Act</a:t>
                      </a:r>
                      <a:endParaRPr b="1" sz="1100">
                        <a:latin typeface="Inter"/>
                        <a:ea typeface="Inter"/>
                        <a:cs typeface="Inter"/>
                        <a:sym typeface="Inter"/>
                      </a:endParaRPr>
                    </a:p>
                  </a:txBody>
                  <a:tcPr marT="91425" marB="91425" marR="91425" marL="91425" anchor="ctr"/>
                </a:tc>
              </a:tr>
              <a:tr h="1413600">
                <a:tc>
                  <a:txBody>
                    <a:bodyPr/>
                    <a:lstStyle/>
                    <a:p>
                      <a:pPr indent="0" lvl="0" marL="0" rtl="0" algn="ctr">
                        <a:spcBef>
                          <a:spcPts val="0"/>
                        </a:spcBef>
                        <a:spcAft>
                          <a:spcPts val="0"/>
                        </a:spcAft>
                        <a:buNone/>
                      </a:pPr>
                      <a:r>
                        <a:rPr b="1" lang="en" sz="1100">
                          <a:latin typeface="Inter"/>
                          <a:ea typeface="Inter"/>
                          <a:cs typeface="Inter"/>
                          <a:sym typeface="Inter"/>
                        </a:rPr>
                        <a:t>Southern Plantation Owner</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r>
              <a:tr h="1413600">
                <a:tc>
                  <a:txBody>
                    <a:bodyPr/>
                    <a:lstStyle/>
                    <a:p>
                      <a:pPr indent="0" lvl="0" marL="0" rtl="0" algn="ctr">
                        <a:spcBef>
                          <a:spcPts val="0"/>
                        </a:spcBef>
                        <a:spcAft>
                          <a:spcPts val="0"/>
                        </a:spcAft>
                        <a:buNone/>
                      </a:pPr>
                      <a:r>
                        <a:rPr b="1" lang="en" sz="1100">
                          <a:latin typeface="Inter"/>
                          <a:ea typeface="Inter"/>
                          <a:cs typeface="Inter"/>
                          <a:sym typeface="Inter"/>
                        </a:rPr>
                        <a:t>Northern Abolitionist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9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r>
              <a:tr h="1413600">
                <a:tc>
                  <a:txBody>
                    <a:bodyPr/>
                    <a:lstStyle/>
                    <a:p>
                      <a:pPr indent="0" lvl="0" marL="0" rtl="0" algn="ctr">
                        <a:spcBef>
                          <a:spcPts val="0"/>
                        </a:spcBef>
                        <a:spcAft>
                          <a:spcPts val="0"/>
                        </a:spcAft>
                        <a:buNone/>
                      </a:pPr>
                      <a:r>
                        <a:rPr b="1" lang="en" sz="1100">
                          <a:latin typeface="Inter"/>
                          <a:ea typeface="Inter"/>
                          <a:cs typeface="Inter"/>
                          <a:sym typeface="Inter"/>
                        </a:rPr>
                        <a:t>Western Farmer</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r>
              <a:tr h="1413600">
                <a:tc>
                  <a:txBody>
                    <a:bodyPr/>
                    <a:lstStyle/>
                    <a:p>
                      <a:pPr indent="0" lvl="0" marL="0" rtl="0" algn="ctr">
                        <a:spcBef>
                          <a:spcPts val="0"/>
                        </a:spcBef>
                        <a:spcAft>
                          <a:spcPts val="0"/>
                        </a:spcAft>
                        <a:buNone/>
                      </a:pPr>
                      <a:r>
                        <a:rPr b="1" lang="en" sz="1100">
                          <a:latin typeface="Inter"/>
                          <a:ea typeface="Inter"/>
                          <a:cs typeface="Inter"/>
                          <a:sym typeface="Inter"/>
                        </a:rPr>
                        <a:t>Free Black Person in the North</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9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r>
            </a:tbl>
          </a:graphicData>
        </a:graphic>
      </p:graphicFrame>
      <p:sp>
        <p:nvSpPr>
          <p:cNvPr id="143" name="Google Shape;143;p28"/>
          <p:cNvSpPr txBox="1"/>
          <p:nvPr/>
        </p:nvSpPr>
        <p:spPr>
          <a:xfrm>
            <a:off x="340550" y="1254625"/>
            <a:ext cx="7097700" cy="187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Predictions: </a:t>
            </a:r>
            <a:r>
              <a:rPr lang="en" sz="1100">
                <a:solidFill>
                  <a:schemeClr val="dk1"/>
                </a:solidFill>
                <a:latin typeface="Halant"/>
                <a:ea typeface="Halant"/>
                <a:cs typeface="Halant"/>
                <a:sym typeface="Halant"/>
              </a:rPr>
              <a:t>When we make predictions in history, we're not guessing—we're using evidence to make an informed supposition about how people </a:t>
            </a:r>
            <a:r>
              <a:rPr i="1" lang="en" sz="1100">
                <a:solidFill>
                  <a:schemeClr val="dk1"/>
                </a:solidFill>
                <a:latin typeface="Halant"/>
                <a:ea typeface="Halant"/>
                <a:cs typeface="Halant"/>
                <a:sym typeface="Halant"/>
              </a:rPr>
              <a:t>might</a:t>
            </a:r>
            <a:r>
              <a:rPr lang="en" sz="1100">
                <a:solidFill>
                  <a:schemeClr val="dk1"/>
                </a:solidFill>
                <a:latin typeface="Halant"/>
                <a:ea typeface="Halant"/>
                <a:cs typeface="Halant"/>
                <a:sym typeface="Halant"/>
              </a:rPr>
              <a:t> have felt or reacted. This can be really useful to help us better understand different perspectives and think critically. However, we must remember that predictions are not the same as facts. We weren’t there, and we don’t have every viewpoint, so we need to stay cautious. Base your prediction on what you </a:t>
            </a:r>
            <a:r>
              <a:rPr i="1" lang="en" sz="1100">
                <a:solidFill>
                  <a:schemeClr val="dk1"/>
                </a:solidFill>
                <a:latin typeface="Halant"/>
                <a:ea typeface="Halant"/>
                <a:cs typeface="Halant"/>
                <a:sym typeface="Halant"/>
              </a:rPr>
              <a:t>do</a:t>
            </a:r>
            <a:r>
              <a:rPr lang="en" sz="1100">
                <a:solidFill>
                  <a:schemeClr val="dk1"/>
                </a:solidFill>
                <a:latin typeface="Halant"/>
                <a:ea typeface="Halant"/>
                <a:cs typeface="Halant"/>
                <a:sym typeface="Halant"/>
              </a:rPr>
              <a:t> know and can logically infer. When used carefully, predictions help us explore the past with empathy and insight.</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Using what you’ve learned from various sources and the Antebellum Compromises videos, you will make predictions </a:t>
            </a:r>
            <a:r>
              <a:rPr lang="en" sz="1100">
                <a:solidFill>
                  <a:schemeClr val="dk1"/>
                </a:solidFill>
                <a:latin typeface="Halant"/>
                <a:ea typeface="Halant"/>
                <a:cs typeface="Halant"/>
                <a:sym typeface="Halant"/>
              </a:rPr>
              <a:t>about</a:t>
            </a:r>
            <a:r>
              <a:rPr lang="en" sz="1100">
                <a:solidFill>
                  <a:schemeClr val="dk1"/>
                </a:solidFill>
                <a:latin typeface="Halant"/>
                <a:ea typeface="Halant"/>
                <a:cs typeface="Halant"/>
                <a:sym typeface="Halant"/>
              </a:rPr>
              <a:t> how different people might have reacted to each compromise. Choose three boxes in the chart to complete on your own. Then, during the classroom mingle, fill in the rest of the boxes. Share your ideas and help each other. If neither you or a partner completed a box, work together to make make a thoughtful prediction.</a:t>
            </a:r>
            <a:endParaRPr sz="11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7" name="Shape 147"/>
        <p:cNvGrpSpPr/>
        <p:nvPr/>
      </p:nvGrpSpPr>
      <p:grpSpPr>
        <a:xfrm>
          <a:off x="0" y="0"/>
          <a:ext cx="0" cy="0"/>
          <a:chOff x="0" y="0"/>
          <a:chExt cx="0" cy="0"/>
        </a:xfrm>
      </p:grpSpPr>
      <p:pic>
        <p:nvPicPr>
          <p:cNvPr id="148" name="Google Shape;148;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9" name="Google Shape;149;p29"/>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150" name="Google Shape;150;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151" name="Google Shape;151;p2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52" name="Google Shape;152;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3" name="Google Shape;153;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4" name="Google Shape;154;p29"/>
          <p:cNvSpPr txBox="1"/>
          <p:nvPr/>
        </p:nvSpPr>
        <p:spPr>
          <a:xfrm>
            <a:off x="536450" y="4625107"/>
            <a:ext cx="6699600" cy="1411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The multiple choice questions for this formative assessment are Weighted Multiple Choice (WMC) Questions.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155" name="Google Shape;155;p29"/>
          <p:cNvPicPr preferRelativeResize="0"/>
          <p:nvPr/>
        </p:nvPicPr>
        <p:blipFill>
          <a:blip r:embed="rId5">
            <a:alphaModFix/>
          </a:blip>
          <a:stretch>
            <a:fillRect/>
          </a:stretch>
        </p:blipFill>
        <p:spPr>
          <a:xfrm>
            <a:off x="458775" y="2286512"/>
            <a:ext cx="1928530" cy="192853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61" name="Google Shape;161;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2" name="Google Shape;162;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4" name="Google Shape;164;p30"/>
          <p:cNvSpPr txBox="1"/>
          <p:nvPr/>
        </p:nvSpPr>
        <p:spPr>
          <a:xfrm>
            <a:off x="480975" y="912275"/>
            <a:ext cx="6796200" cy="2224500"/>
          </a:xfrm>
          <a:prstGeom prst="rect">
            <a:avLst/>
          </a:prstGeom>
          <a:noFill/>
          <a:ln cap="flat" cmpd="sng" w="28575">
            <a:solidFill>
              <a:srgbClr val="B7B7B7"/>
            </a:solidFill>
            <a:prstDash val="solid"/>
            <a:round/>
            <a:headEnd len="sm" w="sm" type="none"/>
            <a:tailEnd len="sm" w="sm" type="none"/>
          </a:ln>
        </p:spPr>
        <p:txBody>
          <a:bodyPr anchorCtr="0" anchor="t"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With the signing of the Treaty of Guadalupe Hidalgo in 1848, large portions of Mexico were ceded to the United States. Rapid migration to west ensued as gold was discovered in California which led to its subsequent application for statehood. As the Missouri Compromise did not apply to this new territory, debates over slavery were reignited. Calls for and fears over the expansion of slavery resulted in the Compromise of 1850, which included a stricter Fugitive Slave Act. This new legislation created a more hostile environment for African Americans in the North and increased participation in the abolitionist movement.</a:t>
            </a:r>
            <a:endParaRPr sz="1200">
              <a:solidFill>
                <a:schemeClr val="dk1"/>
              </a:solidFill>
              <a:latin typeface="Inter"/>
              <a:ea typeface="Inter"/>
              <a:cs typeface="Inter"/>
              <a:sym typeface="Inter"/>
            </a:endParaRPr>
          </a:p>
        </p:txBody>
      </p:sp>
      <p:graphicFrame>
        <p:nvGraphicFramePr>
          <p:cNvPr id="165" name="Google Shape;165;p30"/>
          <p:cNvGraphicFramePr/>
          <p:nvPr/>
        </p:nvGraphicFramePr>
        <p:xfrm>
          <a:off x="488159" y="3539218"/>
          <a:ext cx="3000000" cy="3000000"/>
        </p:xfrm>
        <a:graphic>
          <a:graphicData uri="http://schemas.openxmlformats.org/drawingml/2006/table">
            <a:tbl>
              <a:tblPr>
                <a:noFill/>
                <a:tableStyleId>{4AA8F1EE-7DCA-45F1-BEA1-1DB08A93EE77}</a:tableStyleId>
              </a:tblPr>
              <a:tblGrid>
                <a:gridCol w="2600325"/>
                <a:gridCol w="4195875"/>
              </a:tblGrid>
              <a:tr h="349350">
                <a:tc gridSpan="2">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Halant"/>
                          <a:ea typeface="Halant"/>
                          <a:cs typeface="Halant"/>
                          <a:sym typeface="Halant"/>
                        </a:rPr>
                        <a:t>Source: “Caution!! Colored People of Boston,” April 24, 1851.</a:t>
                      </a:r>
                      <a:endParaRPr sz="1700">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5057275">
                <a:tc>
                  <a:txBody>
                    <a:bodyPr/>
                    <a:lstStyle/>
                    <a:p>
                      <a:pPr indent="0" lvl="0" marL="0" rtl="0" algn="l">
                        <a:spcBef>
                          <a:spcPts val="0"/>
                        </a:spcBef>
                        <a:spcAft>
                          <a:spcPts val="0"/>
                        </a:spcAft>
                        <a:buClr>
                          <a:schemeClr val="dk1"/>
                        </a:buClr>
                        <a:buSzPts val="1200"/>
                        <a:buFont typeface="Arial"/>
                        <a:buNone/>
                      </a:pPr>
                      <a:r>
                        <a:t/>
                      </a:r>
                      <a:endParaRPr sz="1700">
                        <a:latin typeface="Work Sans"/>
                        <a:ea typeface="Work Sans"/>
                        <a:cs typeface="Work Sans"/>
                        <a:sym typeface="Work Sans"/>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b="1" i="1" lang="en" sz="1200">
                          <a:solidFill>
                            <a:schemeClr val="dk1"/>
                          </a:solidFill>
                          <a:latin typeface="Inter"/>
                          <a:ea typeface="Inter"/>
                          <a:cs typeface="Inter"/>
                          <a:sym typeface="Inter"/>
                        </a:rPr>
                        <a:t>Text From Poster </a:t>
                      </a:r>
                      <a:endParaRPr b="1"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CAUTION!!</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COLORED PEOPLE OF BOSTON, ONE &amp; ALL, YOU ARE HEREBY RESPECTFULLY CAUTIONED AND ADVISED, TO AVOID CONVERSING WITH THE WATCHMEN AND POLICE OFFICERS OF BOSTON,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FOR SINCE THE RECENT ORDER OF THE MAYOR &amp; ALDERMEN, THEY ARE EMPOWERED TO ACT AS KIDNAPPERS AND SLAVE CATCHERS.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AND THEY HAVE ALREADY BEEN ACTUALLY EMPLOYED IN KIDNAPPING, CATCHING, AND KEEPING SLAVES. THEREFORE, IF YOU VALUE YOUR LIBERTY, AND </a:t>
                      </a:r>
                      <a:r>
                        <a:rPr i="1" lang="en" sz="1200">
                          <a:solidFill>
                            <a:schemeClr val="dk1"/>
                          </a:solidFill>
                          <a:latin typeface="Inter"/>
                          <a:ea typeface="Inter"/>
                          <a:cs typeface="Inter"/>
                          <a:sym typeface="Inter"/>
                        </a:rPr>
                        <a:t>THE WELFARE OF THE FUGITIVE</a:t>
                      </a:r>
                      <a:r>
                        <a:rPr lang="en" sz="1200">
                          <a:solidFill>
                            <a:schemeClr val="dk1"/>
                          </a:solidFill>
                          <a:latin typeface="Inter"/>
                          <a:ea typeface="Inter"/>
                          <a:cs typeface="Inter"/>
                          <a:sym typeface="Inter"/>
                        </a:rPr>
                        <a:t> AMONG YOU, SHUN THEM IN EVERY POSSIBLE MANNER, AS SO MANY HOUNDS ON THE TRACK OF THE MOST UNFORTUNATE OF YOUR RACE.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KEEP A SHARP LOOK OUT FOR KIDNAPPERS AND HAVE TOP EYE OPEN.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APRIL 24, 1851</a:t>
                      </a:r>
                      <a:endParaRPr sz="900">
                        <a:latin typeface="Inter"/>
                        <a:ea typeface="Inter"/>
                        <a:cs typeface="Inter"/>
                        <a:sym typeface="Inter"/>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pic>
        <p:nvPicPr>
          <p:cNvPr id="166" name="Google Shape;166;p30"/>
          <p:cNvPicPr preferRelativeResize="0"/>
          <p:nvPr/>
        </p:nvPicPr>
        <p:blipFill>
          <a:blip r:embed="rId4">
            <a:alphaModFix/>
          </a:blip>
          <a:stretch>
            <a:fillRect/>
          </a:stretch>
        </p:blipFill>
        <p:spPr>
          <a:xfrm>
            <a:off x="488150" y="4322095"/>
            <a:ext cx="2580410" cy="414655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72" name="Google Shape;172;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3" name="Google Shape;173;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4" name="Google Shape;174;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5" name="Google Shape;175;p31"/>
          <p:cNvSpPr txBox="1"/>
          <p:nvPr/>
        </p:nvSpPr>
        <p:spPr>
          <a:xfrm>
            <a:off x="480975" y="910925"/>
            <a:ext cx="6775200" cy="38316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why more dangerous conditions emerged for African Americans in the North.</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Debates over slavery were renewed with California’s application for statehood.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inclusion of the Fugitive Slave Act in the Compromise of 1850 led to stronger efforts to capture African American fugitives.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cession of Mexican lands to the United States fueled rapid migration to the new territories.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Local officials increased the power of police forces to act as slave catchers.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Cambria"/>
              <a:ea typeface="Cambria"/>
              <a:cs typeface="Cambria"/>
              <a:sym typeface="Cambria"/>
            </a:endParaRPr>
          </a:p>
        </p:txBody>
      </p:sp>
      <p:sp>
        <p:nvSpPr>
          <p:cNvPr id="176" name="Google Shape;176;p31"/>
          <p:cNvSpPr txBox="1"/>
          <p:nvPr/>
        </p:nvSpPr>
        <p:spPr>
          <a:xfrm>
            <a:off x="480975" y="4938725"/>
            <a:ext cx="6775200" cy="3831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causes to establish which causes are more significant. Using both the historical context and primary source, explain why one of the statements you chose represents a more significant reason why more dangerous conditions emerged for African Americans in the North.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